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892" r:id="rId3"/>
    <p:sldId id="898" r:id="rId4"/>
    <p:sldId id="899" r:id="rId5"/>
    <p:sldId id="900" r:id="rId6"/>
    <p:sldId id="901" r:id="rId7"/>
    <p:sldId id="910" r:id="rId8"/>
    <p:sldId id="902" r:id="rId9"/>
    <p:sldId id="903" r:id="rId10"/>
    <p:sldId id="904" r:id="rId11"/>
    <p:sldId id="905" r:id="rId12"/>
    <p:sldId id="907" r:id="rId13"/>
    <p:sldId id="909" r:id="rId14"/>
    <p:sldId id="912" r:id="rId15"/>
    <p:sldId id="913" r:id="rId16"/>
  </p:sldIdLst>
  <p:sldSz cx="10688638" cy="756285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4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40412E-97D1-9BB4-450E-85FE44788DD8}" name="Plagwitz, Sabine" initials="PS" userId="S::s.plagwitz@bonn.ihk.de::16a2c25a-75bc-4059-9631-77143c8be5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88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94648" autoAdjust="0"/>
  </p:normalViewPr>
  <p:slideViewPr>
    <p:cSldViewPr>
      <p:cViewPr varScale="1">
        <p:scale>
          <a:sx n="62" d="100"/>
          <a:sy n="62" d="100"/>
        </p:scale>
        <p:origin x="1764" y="66"/>
      </p:cViewPr>
      <p:guideLst>
        <p:guide orient="horz" pos="704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Welcher Branche ordnen Sie Ihr Unternehmen zu?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Frage1!$A$14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FB-487B-A443-99F5845DDE0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FB-487B-A443-99F5845DDE0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FB-487B-A443-99F5845DDE0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FB-487B-A443-99F5845DDE0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FB-487B-A443-99F5845DDE0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FB-487B-A443-99F5845DDE0A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Frage1!$A$15:$A$19</c:f>
              <c:strCache>
                <c:ptCount val="5"/>
                <c:pt idx="0">
                  <c:v>Gastronomie/Tourismus</c:v>
                </c:pt>
                <c:pt idx="1">
                  <c:v>Einzelhandel</c:v>
                </c:pt>
                <c:pt idx="2">
                  <c:v>Dienstleistungen</c:v>
                </c:pt>
                <c:pt idx="3">
                  <c:v>Produktion</c:v>
                </c:pt>
                <c:pt idx="4">
                  <c:v>Sonstiges</c:v>
                </c:pt>
              </c:strCache>
            </c:strRef>
          </c:cat>
          <c:val>
            <c:numRef>
              <c:f>Frage1!$E$15:$E$19</c:f>
              <c:numCache>
                <c:formatCode>0.00%</c:formatCode>
                <c:ptCount val="5"/>
                <c:pt idx="0">
                  <c:v>0.1205</c:v>
                </c:pt>
                <c:pt idx="1">
                  <c:v>0.2651</c:v>
                </c:pt>
                <c:pt idx="2">
                  <c:v>0.59040000000000004</c:v>
                </c:pt>
                <c:pt idx="3">
                  <c:v>0</c:v>
                </c:pt>
                <c:pt idx="4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FB-487B-A443-99F5845DDE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Kundenfrequenz entlang der Friedrich-Breuer-Straße seit der Einführung des Verkehrsversuchs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(gefiltert).xlsx]Frage13'!$A$14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4-40CB-AB0C-DFE1692AE6F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4-40CB-AB0C-DFE1692AE6F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4-40CB-AB0C-DFE1692AE6F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4-40CB-AB0C-DFE1692AE6F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F4-40CB-AB0C-DFE1692AE6F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F4-40CB-AB0C-DFE1692AE6FC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[1]Frage13!$A$15:$A$19</c:f>
              <c:strCache>
                <c:ptCount val="5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</c:strCache>
            </c:strRef>
          </c:cat>
          <c:val>
            <c:numRef>
              <c:f>[1]Frage13!$E$15:$E$19</c:f>
              <c:numCache>
                <c:formatCode>0.00%</c:formatCode>
                <c:ptCount val="5"/>
                <c:pt idx="0">
                  <c:v>4.1700000000000001E-2</c:v>
                </c:pt>
                <c:pt idx="1">
                  <c:v>8.3299999999999999E-2</c:v>
                </c:pt>
                <c:pt idx="2">
                  <c:v>0.125</c:v>
                </c:pt>
                <c:pt idx="3">
                  <c:v>0.29170000000000001</c:v>
                </c:pt>
                <c:pt idx="4">
                  <c:v>0.45829999999999999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F4-40CB-AB0C-DFE1692AE6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wirtschaftliche Situation Ihres Unternehmens in der Beueler Innenstadt über die letzten drei Jahre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Frage5!$A$14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2-4F05-9D84-982EEDF5782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2-4F05-9D84-982EEDF5782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2-4F05-9D84-982EEDF5782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2-4F05-9D84-982EEDF5782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B2-4F05-9D84-982EEDF5782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B2-4F05-9D84-982EEDF5782D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Frage5!$A$15:$A$20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  <c:pt idx="5">
                  <c:v>keine Angabe</c:v>
                </c:pt>
              </c:strCache>
            </c:strRef>
          </c:cat>
          <c:val>
            <c:numRef>
              <c:f>Frage5!$E$15:$E$20</c:f>
              <c:numCache>
                <c:formatCode>0.00%</c:formatCode>
                <c:ptCount val="6"/>
                <c:pt idx="0">
                  <c:v>0.1084</c:v>
                </c:pt>
                <c:pt idx="1">
                  <c:v>0.14460000000000001</c:v>
                </c:pt>
                <c:pt idx="2">
                  <c:v>0.43369999999999997</c:v>
                </c:pt>
                <c:pt idx="3">
                  <c:v>0.1807</c:v>
                </c:pt>
                <c:pt idx="4">
                  <c:v>7.2300000000000003E-2</c:v>
                </c:pt>
                <c:pt idx="5">
                  <c:v>6.0199999999999997E-2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B2-4F05-9D84-982EEDF578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wirtschaftliche Situation Ihres Unternehmens in der Beueler Innenstadt über die letzten drei Jahre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(gefiltert).xlsx]Frage5'!$A$14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A-45E0-BEE2-828B7568D32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A-45E0-BEE2-828B7568D32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6A-45E0-BEE2-828B7568D32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6A-45E0-BEE2-828B7568D32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6A-45E0-BEE2-828B7568D32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6A-45E0-BEE2-828B7568D323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[1]Frage5!$A$15:$A$20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  <c:pt idx="5">
                  <c:v>keine Angabe</c:v>
                </c:pt>
              </c:strCache>
            </c:strRef>
          </c:cat>
          <c:val>
            <c:numRef>
              <c:f>[1]Frage5!$E$15:$E$20</c:f>
              <c:numCache>
                <c:formatCode>0.00%</c:formatCode>
                <c:ptCount val="6"/>
                <c:pt idx="0">
                  <c:v>0.08</c:v>
                </c:pt>
                <c:pt idx="1">
                  <c:v>0.16</c:v>
                </c:pt>
                <c:pt idx="2">
                  <c:v>0.36</c:v>
                </c:pt>
                <c:pt idx="3">
                  <c:v>0.2</c:v>
                </c:pt>
                <c:pt idx="4">
                  <c:v>0.12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6A-45E0-BEE2-828B7568D3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wirtschaftliche Situation Ihres Unternehmens seit der Änderung der Verkehrsführung und den Entfall der Parkplätze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Frage6!$A$14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D-4B0D-8B41-1DEC0968FE5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D-4B0D-8B41-1DEC0968FE5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D-4B0D-8B41-1DEC0968FE5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D-4B0D-8B41-1DEC0968FE5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D-4B0D-8B41-1DEC0968FE5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8D-4B0D-8B41-1DEC0968FE57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Frage6!$A$15:$A$20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  <c:pt idx="5">
                  <c:v>keine Angabe</c:v>
                </c:pt>
              </c:strCache>
            </c:strRef>
          </c:cat>
          <c:val>
            <c:numRef>
              <c:f>Frage6!$E$15:$E$20</c:f>
              <c:numCache>
                <c:formatCode>0.00%</c:formatCode>
                <c:ptCount val="6"/>
                <c:pt idx="0">
                  <c:v>4.82E-2</c:v>
                </c:pt>
                <c:pt idx="1">
                  <c:v>3.61E-2</c:v>
                </c:pt>
                <c:pt idx="2">
                  <c:v>0.42170000000000002</c:v>
                </c:pt>
                <c:pt idx="3">
                  <c:v>0.21690000000000001</c:v>
                </c:pt>
                <c:pt idx="4">
                  <c:v>0.24099999999999999</c:v>
                </c:pt>
                <c:pt idx="5">
                  <c:v>3.61E-2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8D-4B0D-8B41-1DEC0968F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wirtschaftliche Situation Ihres Unternehmens seit der Änderung der Verkehrsführung und den Entfall der Parkplätze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(gefiltert).xlsx]Frage6'!$A$14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E9-4150-8F6F-822816CA937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E9-4150-8F6F-822816CA937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E9-4150-8F6F-822816CA937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E9-4150-8F6F-822816CA937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E9-4150-8F6F-822816CA937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E9-4150-8F6F-822816CA937C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[1]Frage6!$A$15:$A$20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  <c:pt idx="5">
                  <c:v>keine Angabe</c:v>
                </c:pt>
              </c:strCache>
            </c:strRef>
          </c:cat>
          <c:val>
            <c:numRef>
              <c:f>[1]Frage6!$E$15:$E$20</c:f>
              <c:numCache>
                <c:formatCode>0.00%</c:formatCode>
                <c:ptCount val="6"/>
                <c:pt idx="0">
                  <c:v>0</c:v>
                </c:pt>
                <c:pt idx="1">
                  <c:v>0.08</c:v>
                </c:pt>
                <c:pt idx="2">
                  <c:v>0.16</c:v>
                </c:pt>
                <c:pt idx="3">
                  <c:v>0.28000000000000003</c:v>
                </c:pt>
                <c:pt idx="4">
                  <c:v>0.4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E9-4150-8F6F-822816CA93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Hat sich Ihr Umsatz seit der Einführung der Änderungen durch den Verkehrsversuch geändert?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Frage7!$A$14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8-409C-802B-EDEB7299E83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A8-409C-802B-EDEB7299E83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A8-409C-802B-EDEB7299E83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A8-409C-802B-EDEB7299E83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A8-409C-802B-EDEB7299E83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A8-409C-802B-EDEB7299E83B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Frage7!$A$15:$A$17</c:f>
              <c:strCache>
                <c:ptCount val="3"/>
                <c:pt idx="0">
                  <c:v>Ja, der Umsatz ist gestiegen, um (Angabe in Prozent)</c:v>
                </c:pt>
                <c:pt idx="1">
                  <c:v>Nein</c:v>
                </c:pt>
                <c:pt idx="2">
                  <c:v>Ja, der Umsatz ist zurückgegangen, um (Angabe in Prozent)</c:v>
                </c:pt>
              </c:strCache>
            </c:strRef>
          </c:cat>
          <c:val>
            <c:numRef>
              <c:f>Frage7!$E$15:$E$17</c:f>
              <c:numCache>
                <c:formatCode>0.00%</c:formatCode>
                <c:ptCount val="3"/>
                <c:pt idx="0">
                  <c:v>0.1125</c:v>
                </c:pt>
                <c:pt idx="1">
                  <c:v>0.52500000000000002</c:v>
                </c:pt>
                <c:pt idx="2">
                  <c:v>0.36249999999999999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A8-409C-802B-EDEB7299E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Hat sich Ihr Umsatz seit der Einführung der Änderungen durch den Verkehrsversuch geändert?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(gefiltert).xlsx]Frage7'!$A$14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8-420D-9D7D-EADF4630775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8-420D-9D7D-EADF4630775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68-420D-9D7D-EADF4630775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68-420D-9D7D-EADF4630775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68-420D-9D7D-EADF4630775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68-420D-9D7D-EADF4630775B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[1]Frage7!$A$15:$A$17</c:f>
              <c:strCache>
                <c:ptCount val="3"/>
                <c:pt idx="0">
                  <c:v>Ja, der Umsatz ist gestiegen, um (Angabe in Prozent)</c:v>
                </c:pt>
                <c:pt idx="1">
                  <c:v>Nein</c:v>
                </c:pt>
                <c:pt idx="2">
                  <c:v>Ja, der Umsatz ist zurückgegangen, um (Angabe in Prozent)</c:v>
                </c:pt>
              </c:strCache>
            </c:strRef>
          </c:cat>
          <c:val>
            <c:numRef>
              <c:f>[1]Frage7!$E$15:$E$17</c:f>
              <c:numCache>
                <c:formatCode>0.00%</c:formatCode>
                <c:ptCount val="3"/>
                <c:pt idx="0">
                  <c:v>0.125</c:v>
                </c:pt>
                <c:pt idx="1">
                  <c:v>0.375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68-420D-9D7D-EADF463077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Sehen Sie einen Zusammenhang zwischen Ihrer wirtschaftlichen Entwicklung und den Änderungen durch den Verkehrsversuch?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Frage8!$A$14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8F-43A7-9028-53927B039B5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8F-43A7-9028-53927B039B5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8F-43A7-9028-53927B039B5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8F-43A7-9028-53927B039B5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8F-43A7-9028-53927B039B5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8F-43A7-9028-53927B039B58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Frage8!$A$15:$A$17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Kann ich nicht beurteilen</c:v>
                </c:pt>
              </c:strCache>
            </c:strRef>
          </c:cat>
          <c:val>
            <c:numRef>
              <c:f>Frage8!$E$15:$E$17</c:f>
              <c:numCache>
                <c:formatCode>0.00%</c:formatCode>
                <c:ptCount val="3"/>
                <c:pt idx="0">
                  <c:v>0.41460000000000002</c:v>
                </c:pt>
                <c:pt idx="1">
                  <c:v>0.40239999999999998</c:v>
                </c:pt>
                <c:pt idx="2">
                  <c:v>0.18290000000000001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8F-43A7-9028-53927B039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Sehen Sie einen Zusammenhang zwischen Ihrer wirtschaftlichen Entwicklung und den Änderungen durch den Verkehrsversuch?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(gefiltert).xlsx]Frage8'!$A$14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4-40E0-8F49-DC977EF670F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4-40E0-8F49-DC977EF670F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94-40E0-8F49-DC977EF670F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94-40E0-8F49-DC977EF670F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94-40E0-8F49-DC977EF670F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94-40E0-8F49-DC977EF670F2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[1]Frage8!$A$15:$A$17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Kann ich nicht beurteilen</c:v>
                </c:pt>
              </c:strCache>
            </c:strRef>
          </c:cat>
          <c:val>
            <c:numRef>
              <c:f>[1]Frage8!$E$15:$E$17</c:f>
              <c:numCache>
                <c:formatCode>0.00%</c:formatCode>
                <c:ptCount val="3"/>
                <c:pt idx="0">
                  <c:v>0.66669999999999996</c:v>
                </c:pt>
                <c:pt idx="1">
                  <c:v>0.16669999999999999</c:v>
                </c:pt>
                <c:pt idx="2">
                  <c:v>0.16669999999999999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94-40E0-8F49-DC977EF670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/>
              <a:t>Wie hoch schätzen Sie die Bedeutung der einzelnen Verkehrsmittel für die Erreichbarkeit Ihres Unternehmens aktuell ein?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Frage10!$D$14</c:f>
              <c:strCache>
                <c:ptCount val="1"/>
                <c:pt idx="0">
                  <c:v>sehr hoch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Frage10!$D$16:$D$19</c:f>
              <c:numCache>
                <c:formatCode>0.00%</c:formatCode>
                <c:ptCount val="4"/>
                <c:pt idx="0">
                  <c:v>0.33729999999999999</c:v>
                </c:pt>
                <c:pt idx="1">
                  <c:v>0.26829999999999998</c:v>
                </c:pt>
                <c:pt idx="2">
                  <c:v>0.26829999999999998</c:v>
                </c:pt>
                <c:pt idx="3">
                  <c:v>0.31330000000000002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B-4473-A831-5CB5EE5A3A29}"/>
            </c:ext>
          </c:extLst>
        </c:ser>
        <c:ser>
          <c:idx val="1"/>
          <c:order val="1"/>
          <c:tx>
            <c:strRef>
              <c:f>Frage10!$E$14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Frage10!$E$16:$E$19</c:f>
              <c:numCache>
                <c:formatCode>0.00%</c:formatCode>
                <c:ptCount val="4"/>
                <c:pt idx="0">
                  <c:v>0.20480000000000001</c:v>
                </c:pt>
                <c:pt idx="1">
                  <c:v>0.23169999999999999</c:v>
                </c:pt>
                <c:pt idx="2">
                  <c:v>0.17069999999999999</c:v>
                </c:pt>
                <c:pt idx="3">
                  <c:v>0.1807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B-4473-A831-5CB5EE5A3A29}"/>
            </c:ext>
          </c:extLst>
        </c:ser>
        <c:ser>
          <c:idx val="2"/>
          <c:order val="2"/>
          <c:tx>
            <c:strRef>
              <c:f>Frage10!$F$14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Frage10!$F$16:$F$19</c:f>
              <c:numCache>
                <c:formatCode>0.00%</c:formatCode>
                <c:ptCount val="4"/>
                <c:pt idx="0">
                  <c:v>0.16869999999999999</c:v>
                </c:pt>
                <c:pt idx="1">
                  <c:v>0.24390000000000001</c:v>
                </c:pt>
                <c:pt idx="2">
                  <c:v>0.20730000000000001</c:v>
                </c:pt>
                <c:pt idx="3">
                  <c:v>0.21690000000000001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B-4473-A831-5CB5EE5A3A29}"/>
            </c:ext>
          </c:extLst>
        </c:ser>
        <c:ser>
          <c:idx val="3"/>
          <c:order val="3"/>
          <c:tx>
            <c:strRef>
              <c:f>Frage10!$G$14</c:f>
              <c:strCache>
                <c:ptCount val="1"/>
                <c:pt idx="0">
                  <c:v>niedrig</c:v>
                </c:pt>
              </c:strCache>
            </c:strRef>
          </c:tx>
          <c:spPr>
            <a:solidFill>
              <a:srgbClr val="FF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Frage10!$G$16:$G$19</c:f>
              <c:numCache>
                <c:formatCode>0.00%</c:formatCode>
                <c:ptCount val="4"/>
                <c:pt idx="0">
                  <c:v>0.15659999999999999</c:v>
                </c:pt>
                <c:pt idx="1">
                  <c:v>8.5400000000000004E-2</c:v>
                </c:pt>
                <c:pt idx="2">
                  <c:v>0.1341</c:v>
                </c:pt>
                <c:pt idx="3">
                  <c:v>9.64E-2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B-4473-A831-5CB5EE5A3A29}"/>
            </c:ext>
          </c:extLst>
        </c:ser>
        <c:ser>
          <c:idx val="4"/>
          <c:order val="4"/>
          <c:tx>
            <c:strRef>
              <c:f>Frage10!$H$14</c:f>
              <c:strCache>
                <c:ptCount val="1"/>
                <c:pt idx="0">
                  <c:v>sehr niedrig</c:v>
                </c:pt>
              </c:strCache>
            </c:strRef>
          </c:tx>
          <c:spPr>
            <a:solidFill>
              <a:srgbClr val="C0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Frage10!$H$16:$H$19</c:f>
              <c:numCache>
                <c:formatCode>0.00%</c:formatCode>
                <c:ptCount val="4"/>
                <c:pt idx="0">
                  <c:v>7.2300000000000003E-2</c:v>
                </c:pt>
                <c:pt idx="1">
                  <c:v>6.0999999999999999E-2</c:v>
                </c:pt>
                <c:pt idx="2">
                  <c:v>7.3200000000000001E-2</c:v>
                </c:pt>
                <c:pt idx="3">
                  <c:v>8.43E-2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B-4473-A831-5CB5EE5A3A29}"/>
            </c:ext>
          </c:extLst>
        </c:ser>
        <c:ser>
          <c:idx val="5"/>
          <c:order val="5"/>
          <c:tx>
            <c:strRef>
              <c:f>Frage10!$I$14</c:f>
              <c:strCache>
                <c:ptCount val="1"/>
                <c:pt idx="0">
                  <c:v>wird nicht genutzt</c:v>
                </c:pt>
              </c:strCache>
            </c:strRef>
          </c:tx>
          <c:spPr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Frage10!$I$16:$I$19</c:f>
              <c:numCache>
                <c:formatCode>0.00%</c:formatCode>
                <c:ptCount val="4"/>
                <c:pt idx="0">
                  <c:v>6.0199999999999997E-2</c:v>
                </c:pt>
                <c:pt idx="1">
                  <c:v>0.10979999999999999</c:v>
                </c:pt>
                <c:pt idx="2">
                  <c:v>0.14630000000000001</c:v>
                </c:pt>
                <c:pt idx="3">
                  <c:v>0.1084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5B-4473-A831-5CB5EE5A3A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Welcher Branche ordnen Sie Ihr Unternehmen zu?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'U:\____Handel Kultur Raumplanung Torismus Verkehr\Verkehr\Friedrich-Breuer-Straße\Umfrage Friedrich-Breuer-Str_Sept24\[2024-10-01-Auswertung von Umfrage Umfrage-Umgestaltung_Beueler_Innenstadt (gefiltert).xlsx]Frage1'!$A$14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0-4322-83C3-F975DBC8362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0-4322-83C3-F975DBC8362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0-4322-83C3-F975DBC8362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0-4322-83C3-F975DBC8362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50-4322-83C3-F975DBC8362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50-4322-83C3-F975DBC83623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[1]Frage1!$A$15:$A$19</c:f>
              <c:strCache>
                <c:ptCount val="5"/>
                <c:pt idx="0">
                  <c:v>Gastronomie/Tourismus</c:v>
                </c:pt>
                <c:pt idx="1">
                  <c:v>Einzelhandel</c:v>
                </c:pt>
                <c:pt idx="2">
                  <c:v>Dienstleistungen</c:v>
                </c:pt>
                <c:pt idx="3">
                  <c:v>Produktion</c:v>
                </c:pt>
                <c:pt idx="4">
                  <c:v>Sonstiges</c:v>
                </c:pt>
              </c:strCache>
            </c:strRef>
          </c:cat>
          <c:val>
            <c:numRef>
              <c:f>[1]Frage1!$E$15:$E$19</c:f>
              <c:numCache>
                <c:formatCode>General</c:formatCode>
                <c:ptCount val="5"/>
                <c:pt idx="0">
                  <c:v>0.28000000000000003</c:v>
                </c:pt>
                <c:pt idx="1">
                  <c:v>0.44</c:v>
                </c:pt>
                <c:pt idx="2">
                  <c:v>0.28000000000000003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50-4322-83C3-F975DBC836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'[2024-10-01-Auswertung von Umfrage Umfrage-Umgestaltung_Beueler_Innenstadt (gefiltert).xlsx]Frage10'!$D$14</c:f>
              <c:strCache>
                <c:ptCount val="1"/>
                <c:pt idx="0">
                  <c:v>sehr hoch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[1]Frage10!$D$16:$D$19</c:f>
              <c:numCache>
                <c:formatCode>0.00%</c:formatCode>
                <c:ptCount val="4"/>
                <c:pt idx="0">
                  <c:v>0.48</c:v>
                </c:pt>
                <c:pt idx="1">
                  <c:v>0.33329999999999999</c:v>
                </c:pt>
                <c:pt idx="2">
                  <c:v>0.29170000000000001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D-448B-98BB-097D71B7BF26}"/>
            </c:ext>
          </c:extLst>
        </c:ser>
        <c:ser>
          <c:idx val="1"/>
          <c:order val="1"/>
          <c:tx>
            <c:strRef>
              <c:f>'[2024-10-01-Auswertung von Umfrage Umfrage-Umgestaltung_Beueler_Innenstadt (gefiltert).xlsx]Frage10'!$E$14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[1]Frage10!$E$16:$E$19</c:f>
              <c:numCache>
                <c:formatCode>0.00%</c:formatCode>
                <c:ptCount val="4"/>
                <c:pt idx="0">
                  <c:v>0.2</c:v>
                </c:pt>
                <c:pt idx="1">
                  <c:v>0.29170000000000001</c:v>
                </c:pt>
                <c:pt idx="2">
                  <c:v>0.29170000000000001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D-448B-98BB-097D71B7BF26}"/>
            </c:ext>
          </c:extLst>
        </c:ser>
        <c:ser>
          <c:idx val="2"/>
          <c:order val="2"/>
          <c:tx>
            <c:strRef>
              <c:f>'[2024-10-01-Auswertung von Umfrage Umfrage-Umgestaltung_Beueler_Innenstadt (gefiltert).xlsx]Frage10'!$F$14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[1]Frage10!$F$16:$F$19</c:f>
              <c:numCache>
                <c:formatCode>0.00%</c:formatCode>
                <c:ptCount val="4"/>
                <c:pt idx="0">
                  <c:v>0.08</c:v>
                </c:pt>
                <c:pt idx="1">
                  <c:v>0.25</c:v>
                </c:pt>
                <c:pt idx="2">
                  <c:v>0.20830000000000001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D-448B-98BB-097D71B7BF26}"/>
            </c:ext>
          </c:extLst>
        </c:ser>
        <c:ser>
          <c:idx val="3"/>
          <c:order val="3"/>
          <c:tx>
            <c:strRef>
              <c:f>'[2024-10-01-Auswertung von Umfrage Umfrage-Umgestaltung_Beueler_Innenstadt (gefiltert).xlsx]Frage10'!$G$14</c:f>
              <c:strCache>
                <c:ptCount val="1"/>
                <c:pt idx="0">
                  <c:v>niedrig</c:v>
                </c:pt>
              </c:strCache>
            </c:strRef>
          </c:tx>
          <c:spPr>
            <a:solidFill>
              <a:srgbClr val="FF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[1]Frage10!$G$16:$G$19</c:f>
              <c:numCache>
                <c:formatCode>0.00%</c:formatCode>
                <c:ptCount val="4"/>
                <c:pt idx="0">
                  <c:v>0.24</c:v>
                </c:pt>
                <c:pt idx="1">
                  <c:v>8.3299999999999999E-2</c:v>
                </c:pt>
                <c:pt idx="2">
                  <c:v>8.3299999999999999E-2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D-448B-98BB-097D71B7BF26}"/>
            </c:ext>
          </c:extLst>
        </c:ser>
        <c:ser>
          <c:idx val="4"/>
          <c:order val="4"/>
          <c:tx>
            <c:strRef>
              <c:f>'[2024-10-01-Auswertung von Umfrage Umfrage-Umgestaltung_Beueler_Innenstadt (gefiltert).xlsx]Frage10'!$H$14</c:f>
              <c:strCache>
                <c:ptCount val="1"/>
                <c:pt idx="0">
                  <c:v>sehr niedrig</c:v>
                </c:pt>
              </c:strCache>
            </c:strRef>
          </c:tx>
          <c:spPr>
            <a:solidFill>
              <a:srgbClr val="C0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[1]Frage10!$H$16:$H$19</c:f>
              <c:numCache>
                <c:formatCode>0.00%</c:formatCode>
                <c:ptCount val="4"/>
                <c:pt idx="0">
                  <c:v>0</c:v>
                </c:pt>
                <c:pt idx="1">
                  <c:v>4.1700000000000001E-2</c:v>
                </c:pt>
                <c:pt idx="2">
                  <c:v>8.3299999999999999E-2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D-448B-98BB-097D71B7BF26}"/>
            </c:ext>
          </c:extLst>
        </c:ser>
        <c:ser>
          <c:idx val="5"/>
          <c:order val="5"/>
          <c:tx>
            <c:strRef>
              <c:f>'[2024-10-01-Auswertung von Umfrage Umfrage-Umgestaltung_Beueler_Innenstadt (gefiltert).xlsx]Frage10'!$I$14</c:f>
              <c:strCache>
                <c:ptCount val="1"/>
                <c:pt idx="0">
                  <c:v>wird nicht genutzt</c:v>
                </c:pt>
              </c:strCache>
            </c:strRef>
          </c:tx>
          <c:spPr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[1]Frage10!$A$16:$A$19</c:f>
              <c:strCache>
                <c:ptCount val="4"/>
                <c:pt idx="0">
                  <c:v>Pkw</c:v>
                </c:pt>
                <c:pt idx="1">
                  <c:v>ÖPNV</c:v>
                </c:pt>
                <c:pt idx="2">
                  <c:v>Fahrrad</c:v>
                </c:pt>
                <c:pt idx="3">
                  <c:v>Zu Fuß</c:v>
                </c:pt>
              </c:strCache>
            </c:strRef>
          </c:cat>
          <c:val>
            <c:numRef>
              <c:f>[1]Frage10!$I$16:$I$19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4.1700000000000001E-2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7D-448B-98BB-097D71B7B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/>
              <a:t>Wie haben sich die Änderungen entlang der Friedrich-Breuer-Str. auf die Erreichbarkeit Ihres Unternehmensstandortes mit folgenden Verkehrsarten ausgewirkt?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Frage12!$D$14</c:f>
              <c:strCache>
                <c:ptCount val="1"/>
                <c:pt idx="0">
                  <c:v>deutlich verbessert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Frage12!$D$16:$D$20</c:f>
              <c:numCache>
                <c:formatCode>0.00%</c:formatCode>
                <c:ptCount val="5"/>
                <c:pt idx="0">
                  <c:v>0</c:v>
                </c:pt>
                <c:pt idx="1">
                  <c:v>2.4400000000000002E-2</c:v>
                </c:pt>
                <c:pt idx="2">
                  <c:v>3.6600000000000001E-2</c:v>
                </c:pt>
                <c:pt idx="3">
                  <c:v>0.1235</c:v>
                </c:pt>
                <c:pt idx="4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0C7-AAD5-A173FB739B85}"/>
            </c:ext>
          </c:extLst>
        </c:ser>
        <c:ser>
          <c:idx val="1"/>
          <c:order val="1"/>
          <c:tx>
            <c:strRef>
              <c:f>Frage12!$E$14</c:f>
              <c:strCache>
                <c:ptCount val="1"/>
                <c:pt idx="0">
                  <c:v>(ein wenig) verbessert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Frage12!$E$16:$E$20</c:f>
              <c:numCache>
                <c:formatCode>0.00%</c:formatCode>
                <c:ptCount val="5"/>
                <c:pt idx="0">
                  <c:v>1.2E-2</c:v>
                </c:pt>
                <c:pt idx="1">
                  <c:v>1.2200000000000001E-2</c:v>
                </c:pt>
                <c:pt idx="2">
                  <c:v>7.3200000000000001E-2</c:v>
                </c:pt>
                <c:pt idx="3">
                  <c:v>9.8799999999999999E-2</c:v>
                </c:pt>
                <c:pt idx="4">
                  <c:v>8.5400000000000004E-2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1-40C7-AAD5-A173FB739B85}"/>
            </c:ext>
          </c:extLst>
        </c:ser>
        <c:ser>
          <c:idx val="2"/>
          <c:order val="2"/>
          <c:tx>
            <c:strRef>
              <c:f>Frage12!$F$14</c:f>
              <c:strCache>
                <c:ptCount val="1"/>
                <c:pt idx="0">
                  <c:v>gleichgeblieben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Frage12!$F$16:$F$20</c:f>
              <c:numCache>
                <c:formatCode>0.00%</c:formatCode>
                <c:ptCount val="5"/>
                <c:pt idx="0">
                  <c:v>0.27710000000000001</c:v>
                </c:pt>
                <c:pt idx="1">
                  <c:v>0.34150000000000003</c:v>
                </c:pt>
                <c:pt idx="2">
                  <c:v>0.73170000000000002</c:v>
                </c:pt>
                <c:pt idx="3">
                  <c:v>0.61729999999999996</c:v>
                </c:pt>
                <c:pt idx="4">
                  <c:v>0.64629999999999999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1-40C7-AAD5-A173FB739B85}"/>
            </c:ext>
          </c:extLst>
        </c:ser>
        <c:ser>
          <c:idx val="3"/>
          <c:order val="3"/>
          <c:tx>
            <c:strRef>
              <c:f>Frage12!$G$14</c:f>
              <c:strCache>
                <c:ptCount val="1"/>
                <c:pt idx="0">
                  <c:v>(ein wenig) verschlechtert</c:v>
                </c:pt>
              </c:strCache>
            </c:strRef>
          </c:tx>
          <c:spPr>
            <a:solidFill>
              <a:srgbClr val="FF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Frage12!$G$16:$G$20</c:f>
              <c:numCache>
                <c:formatCode>0.00%</c:formatCode>
                <c:ptCount val="5"/>
                <c:pt idx="0">
                  <c:v>0.13250000000000001</c:v>
                </c:pt>
                <c:pt idx="1">
                  <c:v>9.7600000000000006E-2</c:v>
                </c:pt>
                <c:pt idx="2">
                  <c:v>1.2200000000000001E-2</c:v>
                </c:pt>
                <c:pt idx="3">
                  <c:v>1.23E-2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1-40C7-AAD5-A173FB739B85}"/>
            </c:ext>
          </c:extLst>
        </c:ser>
        <c:ser>
          <c:idx val="4"/>
          <c:order val="4"/>
          <c:tx>
            <c:strRef>
              <c:f>Frage12!$H$14</c:f>
              <c:strCache>
                <c:ptCount val="1"/>
                <c:pt idx="0">
                  <c:v>deutlich verschlechtert</c:v>
                </c:pt>
              </c:strCache>
            </c:strRef>
          </c:tx>
          <c:spPr>
            <a:solidFill>
              <a:srgbClr val="C0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Frage12!$H$16:$H$20</c:f>
              <c:numCache>
                <c:formatCode>0.00%</c:formatCode>
                <c:ptCount val="5"/>
                <c:pt idx="0">
                  <c:v>0.4819</c:v>
                </c:pt>
                <c:pt idx="1">
                  <c:v>0.2195</c:v>
                </c:pt>
                <c:pt idx="2">
                  <c:v>2.4400000000000002E-2</c:v>
                </c:pt>
                <c:pt idx="3">
                  <c:v>0</c:v>
                </c:pt>
                <c:pt idx="4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1-40C7-AAD5-A173FB739B85}"/>
            </c:ext>
          </c:extLst>
        </c:ser>
        <c:ser>
          <c:idx val="5"/>
          <c:order val="5"/>
          <c:tx>
            <c:strRef>
              <c:f>Frage12!$I$14</c:f>
              <c:strCache>
                <c:ptCount val="1"/>
                <c:pt idx="0">
                  <c:v>Kann ich nicht beurteilen</c:v>
                </c:pt>
              </c:strCache>
            </c:strRef>
          </c:tx>
          <c:spPr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Frage12!$I$16:$I$20</c:f>
              <c:numCache>
                <c:formatCode>0.00%</c:formatCode>
                <c:ptCount val="5"/>
                <c:pt idx="0">
                  <c:v>9.64E-2</c:v>
                </c:pt>
                <c:pt idx="1">
                  <c:v>0.3049</c:v>
                </c:pt>
                <c:pt idx="2">
                  <c:v>0.122</c:v>
                </c:pt>
                <c:pt idx="3">
                  <c:v>0.14810000000000001</c:v>
                </c:pt>
                <c:pt idx="4">
                  <c:v>0.1341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C1-40C7-AAD5-A173FB739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'[2024-10-01-Auswertung von Umfrage Umfrage-Umgestaltung_Beueler_Innenstadt (gefiltert).xlsx]Frage12'!$D$14</c:f>
              <c:strCache>
                <c:ptCount val="1"/>
                <c:pt idx="0">
                  <c:v>deutlich verbessert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[1]Frage12!$D$16:$D$20</c:f>
              <c:numCache>
                <c:formatCode>0.00%</c:formatCode>
                <c:ptCount val="5"/>
                <c:pt idx="0">
                  <c:v>0</c:v>
                </c:pt>
                <c:pt idx="1">
                  <c:v>0.04</c:v>
                </c:pt>
                <c:pt idx="2">
                  <c:v>0</c:v>
                </c:pt>
                <c:pt idx="3">
                  <c:v>4.1700000000000001E-2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F-41A7-8E1B-91F4820977C0}"/>
            </c:ext>
          </c:extLst>
        </c:ser>
        <c:ser>
          <c:idx val="1"/>
          <c:order val="1"/>
          <c:tx>
            <c:strRef>
              <c:f>'[2024-10-01-Auswertung von Umfrage Umfrage-Umgestaltung_Beueler_Innenstadt (gefiltert).xlsx]Frage12'!$E$14</c:f>
              <c:strCache>
                <c:ptCount val="1"/>
                <c:pt idx="0">
                  <c:v>(ein wenig) verbessert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[1]Frage12!$E$16:$E$20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0.08</c:v>
                </c:pt>
                <c:pt idx="3">
                  <c:v>8.3299999999999999E-2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F-41A7-8E1B-91F4820977C0}"/>
            </c:ext>
          </c:extLst>
        </c:ser>
        <c:ser>
          <c:idx val="2"/>
          <c:order val="2"/>
          <c:tx>
            <c:strRef>
              <c:f>'[2024-10-01-Auswertung von Umfrage Umfrage-Umgestaltung_Beueler_Innenstadt (gefiltert).xlsx]Frage12'!$F$14</c:f>
              <c:strCache>
                <c:ptCount val="1"/>
                <c:pt idx="0">
                  <c:v>gleichgeblieben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[1]Frage12!$F$16:$F$20</c:f>
              <c:numCache>
                <c:formatCode>0.00%</c:formatCode>
                <c:ptCount val="5"/>
                <c:pt idx="0">
                  <c:v>0.04</c:v>
                </c:pt>
                <c:pt idx="1">
                  <c:v>0.2</c:v>
                </c:pt>
                <c:pt idx="2">
                  <c:v>0.68</c:v>
                </c:pt>
                <c:pt idx="3">
                  <c:v>0.75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F-41A7-8E1B-91F4820977C0}"/>
            </c:ext>
          </c:extLst>
        </c:ser>
        <c:ser>
          <c:idx val="3"/>
          <c:order val="3"/>
          <c:tx>
            <c:strRef>
              <c:f>'[2024-10-01-Auswertung von Umfrage Umfrage-Umgestaltung_Beueler_Innenstadt (gefiltert).xlsx]Frage12'!$G$14</c:f>
              <c:strCache>
                <c:ptCount val="1"/>
                <c:pt idx="0">
                  <c:v>(ein wenig) verschlechtert</c:v>
                </c:pt>
              </c:strCache>
            </c:strRef>
          </c:tx>
          <c:spPr>
            <a:solidFill>
              <a:srgbClr val="FF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[1]Frage12!$G$16:$G$20</c:f>
              <c:numCache>
                <c:formatCode>0.00%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0.04</c:v>
                </c:pt>
                <c:pt idx="3">
                  <c:v>4.1700000000000001E-2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AF-41A7-8E1B-91F4820977C0}"/>
            </c:ext>
          </c:extLst>
        </c:ser>
        <c:ser>
          <c:idx val="4"/>
          <c:order val="4"/>
          <c:tx>
            <c:strRef>
              <c:f>'[2024-10-01-Auswertung von Umfrage Umfrage-Umgestaltung_Beueler_Innenstadt (gefiltert).xlsx]Frage12'!$H$14</c:f>
              <c:strCache>
                <c:ptCount val="1"/>
                <c:pt idx="0">
                  <c:v>deutlich verschlechtert</c:v>
                </c:pt>
              </c:strCache>
            </c:strRef>
          </c:tx>
          <c:spPr>
            <a:solidFill>
              <a:srgbClr val="C00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[1]Frage12!$H$16:$H$20</c:f>
              <c:numCache>
                <c:formatCode>0.00%</c:formatCode>
                <c:ptCount val="5"/>
                <c:pt idx="0">
                  <c:v>0.8</c:v>
                </c:pt>
                <c:pt idx="1">
                  <c:v>0.4</c:v>
                </c:pt>
                <c:pt idx="2">
                  <c:v>0.08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F-41A7-8E1B-91F4820977C0}"/>
            </c:ext>
          </c:extLst>
        </c:ser>
        <c:ser>
          <c:idx val="5"/>
          <c:order val="5"/>
          <c:tx>
            <c:strRef>
              <c:f>'[2024-10-01-Auswertung von Umfrage Umfrage-Umgestaltung_Beueler_Innenstadt (gefiltert).xlsx]Frage12'!$I$14</c:f>
              <c:strCache>
                <c:ptCount val="1"/>
                <c:pt idx="0">
                  <c:v>Kann ich nicht beurteilen</c:v>
                </c:pt>
              </c:strCache>
            </c:strRef>
          </c:tx>
          <c:spPr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[1]Frage12!$A$16:$A$20</c:f>
              <c:strCache>
                <c:ptCount val="5"/>
                <c:pt idx="0">
                  <c:v>Pkw</c:v>
                </c:pt>
                <c:pt idx="1">
                  <c:v>Lkw</c:v>
                </c:pt>
                <c:pt idx="2">
                  <c:v>ÖPNV</c:v>
                </c:pt>
                <c:pt idx="3">
                  <c:v>Fahrrad</c:v>
                </c:pt>
                <c:pt idx="4">
                  <c:v>Zu Fuß</c:v>
                </c:pt>
              </c:strCache>
            </c:strRef>
          </c:cat>
          <c:val>
            <c:numRef>
              <c:f>[1]Frage12!$I$16:$I$20</c:f>
              <c:numCache>
                <c:formatCode>0.00%</c:formatCode>
                <c:ptCount val="5"/>
                <c:pt idx="0">
                  <c:v>0.04</c:v>
                </c:pt>
                <c:pt idx="1">
                  <c:v>0.24</c:v>
                </c:pt>
                <c:pt idx="2">
                  <c:v>0.12</c:v>
                </c:pt>
                <c:pt idx="3">
                  <c:v>8.3299999999999999E-2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AF-41A7-8E1B-91F482097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Bitte bewerten Sie die Auswirkungen der (temporären) Aufwertung der Friedrich-Breuer-Straße durch Sitzgelegenheiten und Pflanzen auf die Aufenthaltsqualität.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Frage15!$A$14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C-452A-9BF9-4664B83B71D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C-452A-9BF9-4664B83B71D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C-452A-9BF9-4664B83B71D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C-452A-9BF9-4664B83B71D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C-452A-9BF9-4664B83B71D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2C-452A-9BF9-4664B83B71D0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Frage15!$A$15:$A$20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</c:v>
                </c:pt>
                <c:pt idx="5">
                  <c:v>Keine Angabe</c:v>
                </c:pt>
              </c:strCache>
            </c:strRef>
          </c:cat>
          <c:val>
            <c:numRef>
              <c:f>Frage15!$E$15:$E$20</c:f>
              <c:numCache>
                <c:formatCode>0.00%</c:formatCode>
                <c:ptCount val="6"/>
                <c:pt idx="0">
                  <c:v>0.32929999999999998</c:v>
                </c:pt>
                <c:pt idx="1">
                  <c:v>0.23169999999999999</c:v>
                </c:pt>
                <c:pt idx="2">
                  <c:v>0.2195</c:v>
                </c:pt>
                <c:pt idx="3">
                  <c:v>2.4400000000000002E-2</c:v>
                </c:pt>
                <c:pt idx="4">
                  <c:v>0.10979999999999999</c:v>
                </c:pt>
                <c:pt idx="5">
                  <c:v>8.5400000000000004E-2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2C-452A-9BF9-4664B83B7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Bitte bewerten Sie die Auswirkungen der (temporären) Aufwertung der Friedrich-Breuer-Straße durch Sitzgelegenheiten und Pflanzen auf die Aufenthaltsqualität.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(gefiltert).xlsx]Frage15'!$A$14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56-42E8-99A2-34B25A48761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56-42E8-99A2-34B25A48761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56-42E8-99A2-34B25A48761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56-42E8-99A2-34B25A48761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56-42E8-99A2-34B25A48761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56-42E8-99A2-34B25A487615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[1]Frage15!$A$15:$A$20</c:f>
              <c:strCache>
                <c:ptCount val="6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</c:v>
                </c:pt>
                <c:pt idx="5">
                  <c:v>Keine Angabe</c:v>
                </c:pt>
              </c:strCache>
            </c:strRef>
          </c:cat>
          <c:val>
            <c:numRef>
              <c:f>[1]Frage15!$E$15:$E$20</c:f>
              <c:numCache>
                <c:formatCode>0.00%</c:formatCode>
                <c:ptCount val="6"/>
                <c:pt idx="0">
                  <c:v>0.12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</c:v>
                </c:pt>
                <c:pt idx="4">
                  <c:v>0.24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56-42E8-99A2-34B25A487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/>
              <a:t>Was sollte nach dem Ende des Verkehrsversuchs beibehalten oder wieder rückgängig gemacht werden?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Frage16!$D$14</c:f>
              <c:strCache>
                <c:ptCount val="1"/>
                <c:pt idx="0">
                  <c:v>beibehalten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Frage16!$D$16:$D$20</c:f>
              <c:numCache>
                <c:formatCode>0.00%</c:formatCode>
                <c:ptCount val="5"/>
                <c:pt idx="0">
                  <c:v>0.69510000000000005</c:v>
                </c:pt>
                <c:pt idx="1">
                  <c:v>0.37040000000000001</c:v>
                </c:pt>
                <c:pt idx="2">
                  <c:v>0.35799999999999998</c:v>
                </c:pt>
                <c:pt idx="3">
                  <c:v>0.56630000000000003</c:v>
                </c:pt>
                <c:pt idx="4">
                  <c:v>0.53749999999999998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1-47FC-8578-518E81A05EE6}"/>
            </c:ext>
          </c:extLst>
        </c:ser>
        <c:ser>
          <c:idx val="1"/>
          <c:order val="1"/>
          <c:tx>
            <c:strRef>
              <c:f>Frage16!$E$14</c:f>
              <c:strCache>
                <c:ptCount val="1"/>
                <c:pt idx="0">
                  <c:v>rückgängig machen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Frage16!$E$16:$E$20</c:f>
              <c:numCache>
                <c:formatCode>0.00%</c:formatCode>
                <c:ptCount val="5"/>
                <c:pt idx="0">
                  <c:v>0.25609999999999999</c:v>
                </c:pt>
                <c:pt idx="1">
                  <c:v>0.58020000000000005</c:v>
                </c:pt>
                <c:pt idx="2">
                  <c:v>0.64200000000000002</c:v>
                </c:pt>
                <c:pt idx="3">
                  <c:v>0.253</c:v>
                </c:pt>
                <c:pt idx="4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51-47FC-8578-518E81A05EE6}"/>
            </c:ext>
          </c:extLst>
        </c:ser>
        <c:ser>
          <c:idx val="2"/>
          <c:order val="2"/>
          <c:tx>
            <c:strRef>
              <c:f>Frage16!$F$14</c:f>
              <c:strCache>
                <c:ptCount val="1"/>
                <c:pt idx="0">
                  <c:v>neutral/keine Meinung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Frage16!$F$16:$F$20</c:f>
              <c:numCache>
                <c:formatCode>0.00%</c:formatCode>
                <c:ptCount val="5"/>
                <c:pt idx="0">
                  <c:v>4.8800000000000003E-2</c:v>
                </c:pt>
                <c:pt idx="1">
                  <c:v>4.9399999999999999E-2</c:v>
                </c:pt>
                <c:pt idx="2">
                  <c:v>0</c:v>
                </c:pt>
                <c:pt idx="3">
                  <c:v>0.1807</c:v>
                </c:pt>
                <c:pt idx="4">
                  <c:v>0.23749999999999999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1-47FC-8578-518E81A05E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'[2024-10-01-Auswertung von Umfrage Umfrage-Umgestaltung_Beueler_Innenstadt (gefiltert).xlsx]Frage16'!$D$14</c:f>
              <c:strCache>
                <c:ptCount val="1"/>
                <c:pt idx="0">
                  <c:v>beibehalten</c:v>
                </c:pt>
              </c:strCache>
            </c:strRef>
          </c:tx>
          <c:spPr>
            <a:solidFill>
              <a:srgbClr val="0070C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[1]Frage16!$D$16:$D$20</c:f>
              <c:numCache>
                <c:formatCode>0.00%</c:formatCode>
                <c:ptCount val="5"/>
                <c:pt idx="0">
                  <c:v>0.54169999999999996</c:v>
                </c:pt>
                <c:pt idx="1">
                  <c:v>0.16669999999999999</c:v>
                </c:pt>
                <c:pt idx="2">
                  <c:v>0.16669999999999999</c:v>
                </c:pt>
                <c:pt idx="3">
                  <c:v>0.52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2-4B90-B409-63F32B0E67C5}"/>
            </c:ext>
          </c:extLst>
        </c:ser>
        <c:ser>
          <c:idx val="1"/>
          <c:order val="1"/>
          <c:tx>
            <c:strRef>
              <c:f>'[2024-10-01-Auswertung von Umfrage Umfrage-Umgestaltung_Beueler_Innenstadt (gefiltert).xlsx]Frage16'!$E$14</c:f>
              <c:strCache>
                <c:ptCount val="1"/>
                <c:pt idx="0">
                  <c:v>rückgängig machen</c:v>
                </c:pt>
              </c:strCache>
            </c:strRef>
          </c:tx>
          <c:spPr>
            <a:solidFill>
              <a:srgbClr val="00B0F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[1]Frage16!$E$16:$E$20</c:f>
              <c:numCache>
                <c:formatCode>0.00%</c:formatCode>
                <c:ptCount val="5"/>
                <c:pt idx="0">
                  <c:v>0.375</c:v>
                </c:pt>
                <c:pt idx="1">
                  <c:v>0.75</c:v>
                </c:pt>
                <c:pt idx="2">
                  <c:v>0.83330000000000004</c:v>
                </c:pt>
                <c:pt idx="3">
                  <c:v>0.28000000000000003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2-4B90-B409-63F32B0E67C5}"/>
            </c:ext>
          </c:extLst>
        </c:ser>
        <c:ser>
          <c:idx val="2"/>
          <c:order val="2"/>
          <c:tx>
            <c:strRef>
              <c:f>'[2024-10-01-Auswertung von Umfrage Umfrage-Umgestaltung_Beueler_Innenstadt (gefiltert).xlsx]Frage16'!$F$14</c:f>
              <c:strCache>
                <c:ptCount val="1"/>
                <c:pt idx="0">
                  <c:v>neutral/keine Meinung</c:v>
                </c:pt>
              </c:strCache>
            </c:strRef>
          </c:tx>
          <c:spPr>
            <a:solidFill>
              <a:srgbClr val="FFC000"/>
            </a:solidFill>
            <a:ln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[1]Frage16!$A$16:$A$20</c:f>
              <c:strCache>
                <c:ptCount val="5"/>
                <c:pt idx="0">
                  <c:v>Geschwindigkeitsreduzierung</c:v>
                </c:pt>
                <c:pt idx="1">
                  <c:v>Entfall Parkraum</c:v>
                </c:pt>
                <c:pt idx="2">
                  <c:v>Durchfahrtsverbot für Kfz</c:v>
                </c:pt>
                <c:pt idx="3">
                  <c:v>Sitzgelegenheiten</c:v>
                </c:pt>
                <c:pt idx="4">
                  <c:v>Begrünung</c:v>
                </c:pt>
              </c:strCache>
            </c:strRef>
          </c:cat>
          <c:val>
            <c:numRef>
              <c:f>[1]Frage16!$F$16:$F$20</c:f>
              <c:numCache>
                <c:formatCode>0.00%</c:formatCode>
                <c:ptCount val="5"/>
                <c:pt idx="0">
                  <c:v>8.3299999999999999E-2</c:v>
                </c:pt>
                <c:pt idx="1">
                  <c:v>8.3299999999999999E-2</c:v>
                </c:pt>
                <c:pt idx="2">
                  <c:v>0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2-4B90-B409-63F32B0E6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438656"/>
        <c:axId val="110444544"/>
      </c:barChart>
      <c:catAx>
        <c:axId val="11043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b"/>
        <c:majorGridlines>
          <c:spPr>
            <a:ln/>
          </c:spPr>
        </c:majorGridlines>
        <c:numFmt formatCode="0%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max"/>
        <c:crossBetween val="between"/>
        <c:majorUnit val="0.2"/>
      </c:valAx>
    </c:plotArea>
    <c:legend>
      <c:legendPos val="r"/>
      <c:overlay val="0"/>
      <c:txPr>
        <a:bodyPr/>
        <a:lstStyle/>
        <a:p>
          <a:pPr rtl="0"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lange existiert Ihr Unternehmen bereits am Standort?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Frage2!$A$14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1FD-9CB9-BA9DE732BD8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0-41FD-9CB9-BA9DE732BD8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0-41FD-9CB9-BA9DE732BD8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E0-41FD-9CB9-BA9DE732BD8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E0-41FD-9CB9-BA9DE732BD8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E0-41FD-9CB9-BA9DE732BD88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Frage2!$A$15:$A$19</c:f>
              <c:strCache>
                <c:ptCount val="5"/>
                <c:pt idx="0">
                  <c:v>&lt; 2 Jahre</c:v>
                </c:pt>
                <c:pt idx="1">
                  <c:v>2-5 Jahre</c:v>
                </c:pt>
                <c:pt idx="2">
                  <c:v>6-20 Jahre</c:v>
                </c:pt>
                <c:pt idx="3">
                  <c:v>&gt; 20 Jahre</c:v>
                </c:pt>
                <c:pt idx="4">
                  <c:v>Keine Angabe</c:v>
                </c:pt>
              </c:strCache>
            </c:strRef>
          </c:cat>
          <c:val>
            <c:numRef>
              <c:f>Frage2!$E$15:$E$19</c:f>
              <c:numCache>
                <c:formatCode>0.00%</c:formatCode>
                <c:ptCount val="5"/>
                <c:pt idx="0">
                  <c:v>9.64E-2</c:v>
                </c:pt>
                <c:pt idx="1">
                  <c:v>0.21690000000000001</c:v>
                </c:pt>
                <c:pt idx="2">
                  <c:v>0.3614</c:v>
                </c:pt>
                <c:pt idx="3">
                  <c:v>0.31330000000000002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E0-41FD-9CB9-BA9DE732BD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lange existiert Ihr Unternehmen bereits am Standort?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(gefiltert).xlsx]Frage2'!$A$14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6-4A1F-869E-50EC30F7A36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6-4A1F-869E-50EC30F7A36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26-4A1F-869E-50EC30F7A36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26-4A1F-869E-50EC30F7A3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26-4A1F-869E-50EC30F7A36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26-4A1F-869E-50EC30F7A36E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[1]Frage2!$A$15:$A$19</c:f>
              <c:strCache>
                <c:ptCount val="5"/>
                <c:pt idx="0">
                  <c:v>&lt; 2 Jahre</c:v>
                </c:pt>
                <c:pt idx="1">
                  <c:v>2-5 Jahre</c:v>
                </c:pt>
                <c:pt idx="2">
                  <c:v>6-20 Jahre</c:v>
                </c:pt>
                <c:pt idx="3">
                  <c:v>&gt; 20 Jahre</c:v>
                </c:pt>
                <c:pt idx="4">
                  <c:v>Keine Angabe</c:v>
                </c:pt>
              </c:strCache>
            </c:strRef>
          </c:cat>
          <c:val>
            <c:numRef>
              <c:f>[1]Frage2!$E$15:$E$19</c:f>
              <c:numCache>
                <c:formatCode>0.00%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0.32</c:v>
                </c:pt>
                <c:pt idx="3">
                  <c:v>0.36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26-4A1F-869E-50EC30F7A3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Befindet sich Ihr Unternehmen im Erdgeschoss?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Frage3!$A$14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8-4A7C-829B-5D7F1975CC7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8-4A7C-829B-5D7F1975CC7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8-4A7C-829B-5D7F1975CC7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8-4A7C-829B-5D7F1975CC7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B8-4A7C-829B-5D7F1975CC7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B8-4A7C-829B-5D7F1975CC73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Frage3!$A$15:$A$16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Frage3!$E$15:$E$16</c:f>
              <c:numCache>
                <c:formatCode>0.00%</c:formatCode>
                <c:ptCount val="2"/>
                <c:pt idx="0">
                  <c:v>0.6341</c:v>
                </c:pt>
                <c:pt idx="1">
                  <c:v>0.3659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B8-4A7C-829B-5D7F1975C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Befindet sich Ihr Unternehmen im Erdgeschoss?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(gefiltert).xlsx]Frage3'!$A$14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01-42E6-AEA4-F1E695D90FB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01-42E6-AEA4-F1E695D90FB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01-42E6-AEA4-F1E695D90FB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01-42E6-AEA4-F1E695D90FB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01-42E6-AEA4-F1E695D90FB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01-42E6-AEA4-F1E695D90FB4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[1]Frage3!$A$15:$A$16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[1]Frage3!$E$15:$E$16</c:f>
              <c:numCache>
                <c:formatCode>0.00%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01-42E6-AEA4-F1E695D90F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Ist Ihr Unternehmen auf Laufkundschaft angewiesen?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Frage4!$A$14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E-45EC-A02C-8C46CB6A1D7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E-45EC-A02C-8C46CB6A1D7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E-45EC-A02C-8C46CB6A1D7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E-45EC-A02C-8C46CB6A1D7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E-45EC-A02C-8C46CB6A1D7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E-45EC-A02C-8C46CB6A1D7A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Frage4!$A$15:$A$16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Frage4!$E$15:$E$16</c:f>
              <c:numCache>
                <c:formatCode>0.00%</c:formatCode>
                <c:ptCount val="2"/>
                <c:pt idx="0">
                  <c:v>0.42170000000000002</c:v>
                </c:pt>
                <c:pt idx="1">
                  <c:v>0.57830000000000004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BE-45EC-A02C-8C46CB6A1D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Ist Ihr Unternehmen auf Laufkundschaft angewiesen?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'[2024-10-01-Auswertung von Umfrage Umfrage-Umgestaltung_Beueler_Innenstadt (gefiltert).xlsx]Frage4'!$A$14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8-478E-844F-7314F71BBAB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8-478E-844F-7314F71BBAB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8-478E-844F-7314F71BBAB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8-478E-844F-7314F71BBAB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A8-478E-844F-7314F71BBAB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A8-478E-844F-7314F71BBAB1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[1]Frage4!$A$15:$A$16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[1]Frage4!$E$15:$E$16</c:f>
              <c:numCache>
                <c:formatCode>0.00%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A8-478E-844F-7314F71BB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Wie hat sich die Kundenfrequenz entlang der Friedrich-Breuer-Straße seit der Einführung des Verkehrsversuchs entwickelt?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Frage13!$A$14</c:f>
              <c:strCache>
                <c:ptCount val="1"/>
                <c:pt idx="0">
                  <c:v>Optionen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A-4527-A374-EA620484310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A-4527-A374-EA620484310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A-4527-A374-EA620484310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A-4527-A374-EA620484310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A-4527-A374-EA620484310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A-4527-A374-EA6204843108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Frage13!$A$15:$A$19</c:f>
              <c:strCache>
                <c:ptCount val="5"/>
                <c:pt idx="0">
                  <c:v>deutlich verbessert</c:v>
                </c:pt>
                <c:pt idx="1">
                  <c:v>(ein wenig) verbessert</c:v>
                </c:pt>
                <c:pt idx="2">
                  <c:v>gleichgeblieben</c:v>
                </c:pt>
                <c:pt idx="3">
                  <c:v>(ein wenig) verschlechtert</c:v>
                </c:pt>
                <c:pt idx="4">
                  <c:v>deutlich verschlechtert / existenzbedrohend</c:v>
                </c:pt>
              </c:strCache>
            </c:strRef>
          </c:cat>
          <c:val>
            <c:numRef>
              <c:f>Frage13!$E$15:$E$19</c:f>
              <c:numCache>
                <c:formatCode>0.00%</c:formatCode>
                <c:ptCount val="5"/>
                <c:pt idx="0">
                  <c:v>0.1139</c:v>
                </c:pt>
                <c:pt idx="1">
                  <c:v>6.3299999999999995E-2</c:v>
                </c:pt>
                <c:pt idx="2">
                  <c:v>0.3291</c:v>
                </c:pt>
                <c:pt idx="3">
                  <c:v>0.2278</c:v>
                </c:pt>
                <c:pt idx="4">
                  <c:v>0.26579999999999998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BA-4527-A374-EA62048431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438656"/>
        <c:axId val="110444544"/>
      </c:barChart>
      <c:catAx>
        <c:axId val="110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44544"/>
        <c:crosses val="autoZero"/>
        <c:auto val="1"/>
        <c:lblAlgn val="ctr"/>
        <c:lblOffset val="100"/>
        <c:noMultiLvlLbl val="0"/>
      </c:catAx>
      <c:valAx>
        <c:axId val="11044454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438656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6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841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41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B8F5FA-3A39-4A94-AB3B-118BA2CAB6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94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6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6" y="4715714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41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41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4FC4C9-E693-4FBB-8743-BDF3ECA085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4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895" indent="-285729">
              <a:defRPr sz="2400">
                <a:solidFill>
                  <a:schemeClr val="tx1"/>
                </a:solidFill>
                <a:latin typeface="Times"/>
              </a:defRPr>
            </a:lvl2pPr>
            <a:lvl3pPr marL="1142915" indent="-228583">
              <a:defRPr sz="2400">
                <a:solidFill>
                  <a:schemeClr val="tx1"/>
                </a:solidFill>
                <a:latin typeface="Times"/>
              </a:defRPr>
            </a:lvl3pPr>
            <a:lvl4pPr marL="1600081" indent="-228583">
              <a:defRPr sz="2400">
                <a:solidFill>
                  <a:schemeClr val="tx1"/>
                </a:solidFill>
                <a:latin typeface="Times"/>
              </a:defRPr>
            </a:lvl4pPr>
            <a:lvl5pPr marL="2057248" indent="-228583">
              <a:defRPr sz="2400">
                <a:solidFill>
                  <a:schemeClr val="tx1"/>
                </a:solidFill>
                <a:latin typeface="Times"/>
              </a:defRPr>
            </a:lvl5pPr>
            <a:lvl6pPr marL="2514414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579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8746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5912" indent="-2285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09722EC8-B599-4252-9EF6-3679426548A2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95300"/>
            <a:ext cx="3184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9"/>
          <p:cNvSpPr>
            <a:spLocks noChangeArrowheads="1"/>
          </p:cNvSpPr>
          <p:nvPr userDrawn="1"/>
        </p:nvSpPr>
        <p:spPr bwMode="auto">
          <a:xfrm>
            <a:off x="549275" y="3997449"/>
            <a:ext cx="9529763" cy="9144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Text Box 30"/>
          <p:cNvSpPr txBox="1">
            <a:spLocks noChangeArrowheads="1"/>
          </p:cNvSpPr>
          <p:nvPr userDrawn="1"/>
        </p:nvSpPr>
        <p:spPr bwMode="auto">
          <a:xfrm>
            <a:off x="780410" y="4183856"/>
            <a:ext cx="92832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  <a:latin typeface="Arial" charset="0"/>
              </a:rPr>
              <a:t>Umfrage Friedrich-Breuer-Straße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53023"/>
          <a:stretch/>
        </p:blipFill>
        <p:spPr bwMode="auto">
          <a:xfrm>
            <a:off x="561975" y="1311912"/>
            <a:ext cx="3932943" cy="26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r="1706"/>
          <a:stretch/>
        </p:blipFill>
        <p:spPr bwMode="auto">
          <a:xfrm>
            <a:off x="6568455" y="1311912"/>
            <a:ext cx="3523283" cy="26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/>
          <a:stretch/>
        </p:blipFill>
        <p:spPr>
          <a:xfrm>
            <a:off x="4494918" y="1311912"/>
            <a:ext cx="2073537" cy="26855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CCBE41-0D89-82F5-1444-883CE66F3741}"/>
              </a:ext>
            </a:extLst>
          </p:cNvPr>
          <p:cNvSpPr txBox="1"/>
          <p:nvPr userDrawn="1"/>
        </p:nvSpPr>
        <p:spPr>
          <a:xfrm>
            <a:off x="549275" y="5149577"/>
            <a:ext cx="9514364" cy="10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2100" dirty="0">
                <a:latin typeface="+mj-lt"/>
              </a:rPr>
              <a:t>Pressegespräch zum Verkehrsversuch entlang der Friedrich-Breuer-Str. – Vorstellung der Umfrageergebnisse und Einschätzung am 09. Oktober 2024</a:t>
            </a:r>
          </a:p>
        </p:txBody>
      </p:sp>
    </p:spTree>
    <p:extLst>
      <p:ext uri="{BB962C8B-B14F-4D97-AF65-F5344CB8AC3E}">
        <p14:creationId xmlns:p14="http://schemas.microsoft.com/office/powerpoint/2010/main" val="93184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65301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50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43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5301"/>
            <a:ext cx="9618662" cy="49911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390525" marR="0" lvl="0" indent="-390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de-DE" sz="1800" b="1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0" lvl="0" indent="-390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de-DE" sz="1800" b="1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0" lvl="0" indent="-390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de-DE" sz="1800" b="1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0" lvl="0" indent="-390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1800" b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1	Begrüßung</a:t>
            </a:r>
            <a:endParaRPr lang="de-DE" sz="180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0525" marR="0" lvl="0" indent="-390525" algn="l" defTabSz="10429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56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85262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85262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16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9" y="1765301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65301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05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4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1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1" y="2398714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55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4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8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9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301626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1" y="301626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9" y="1582739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251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1" y="5294314"/>
            <a:ext cx="6413499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1" y="676276"/>
            <a:ext cx="6413499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3499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744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66254"/>
            <a:ext cx="3184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0"/>
          <p:cNvSpPr>
            <a:spLocks noChangeArrowheads="1"/>
          </p:cNvSpPr>
          <p:nvPr/>
        </p:nvSpPr>
        <p:spPr bwMode="auto">
          <a:xfrm>
            <a:off x="9664700" y="452289"/>
            <a:ext cx="431800" cy="3048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81"/>
          <p:cNvSpPr>
            <a:spLocks noChangeArrowheads="1"/>
          </p:cNvSpPr>
          <p:nvPr/>
        </p:nvSpPr>
        <p:spPr bwMode="auto">
          <a:xfrm>
            <a:off x="547688" y="6832600"/>
            <a:ext cx="9548812" cy="304800"/>
          </a:xfrm>
          <a:prstGeom prst="rect">
            <a:avLst/>
          </a:prstGeom>
          <a:solidFill>
            <a:srgbClr val="01488A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auto">
          <a:xfrm>
            <a:off x="663799" y="6861905"/>
            <a:ext cx="2181937" cy="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455613"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 marL="1370013"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</a:rPr>
              <a:t>Umfrage Friedrich-Breuer-Straße</a:t>
            </a:r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auto">
          <a:xfrm>
            <a:off x="8397873" y="6861906"/>
            <a:ext cx="1603253" cy="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5" tIns="45703" rIns="91405" bIns="4570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455613"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 marL="1370013"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</a:rPr>
              <a:t>Bonn, 09. Oktober 2024</a:t>
            </a:r>
          </a:p>
        </p:txBody>
      </p:sp>
      <p:sp>
        <p:nvSpPr>
          <p:cNvPr id="1032" name="Text Box 84"/>
          <p:cNvSpPr txBox="1">
            <a:spLocks noChangeArrowheads="1"/>
          </p:cNvSpPr>
          <p:nvPr/>
        </p:nvSpPr>
        <p:spPr bwMode="auto">
          <a:xfrm>
            <a:off x="9658929" y="481578"/>
            <a:ext cx="4651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fld id="{3BB57349-B2CF-45D8-8062-E8E530592E9A}" type="slidenum">
              <a:rPr lang="de-DE" sz="1000" b="1" smtClean="0">
                <a:solidFill>
                  <a:schemeClr val="bg1"/>
                </a:solidFill>
                <a:latin typeface="Arial" charset="0"/>
              </a:rPr>
              <a:pPr algn="ctr">
                <a:defRPr/>
              </a:pPr>
              <a:t>‹Nr.›</a:t>
            </a:fld>
            <a:endParaRPr lang="de-DE" sz="1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F0EC8E9-65C8-A52E-2B75-43C1E0677F67}"/>
              </a:ext>
            </a:extLst>
          </p:cNvPr>
          <p:cNvSpPr txBox="1"/>
          <p:nvPr/>
        </p:nvSpPr>
        <p:spPr>
          <a:xfrm>
            <a:off x="3256087" y="326938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+14 %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2BC3CA-018B-733C-05DA-447DBED45006}"/>
              </a:ext>
            </a:extLst>
          </p:cNvPr>
          <p:cNvSpPr txBox="1"/>
          <p:nvPr/>
        </p:nvSpPr>
        <p:spPr>
          <a:xfrm>
            <a:off x="6568455" y="3138577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-26 %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6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782455"/>
              </p:ext>
            </p:extLst>
          </p:nvPr>
        </p:nvGraphicFramePr>
        <p:xfrm>
          <a:off x="519782" y="2163557"/>
          <a:ext cx="4824536" cy="323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2977ED1-5737-4F52-88F8-7AF75C544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286598"/>
              </p:ext>
            </p:extLst>
          </p:nvPr>
        </p:nvGraphicFramePr>
        <p:xfrm>
          <a:off x="5654871" y="2163557"/>
          <a:ext cx="4654180" cy="323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E264E74-9F5A-3D7B-4C38-67EECC170C52}"/>
              </a:ext>
            </a:extLst>
          </p:cNvPr>
          <p:cNvSpPr txBox="1"/>
          <p:nvPr/>
        </p:nvSpPr>
        <p:spPr>
          <a:xfrm>
            <a:off x="1455887" y="428201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+14 %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FC731F-C50B-F2E5-E566-18E9C77CBB0F}"/>
              </a:ext>
            </a:extLst>
          </p:cNvPr>
          <p:cNvSpPr txBox="1"/>
          <p:nvPr/>
        </p:nvSpPr>
        <p:spPr>
          <a:xfrm>
            <a:off x="4192191" y="4032713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-23,7 %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5FEBA3A-04BE-5FA2-5B24-614DC35ED1A6}"/>
              </a:ext>
            </a:extLst>
          </p:cNvPr>
          <p:cNvSpPr txBox="1"/>
          <p:nvPr/>
        </p:nvSpPr>
        <p:spPr>
          <a:xfrm>
            <a:off x="6496447" y="429903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+12,7 %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56D70C1-F137-C9C2-2D48-4F536B9C7BB4}"/>
              </a:ext>
            </a:extLst>
          </p:cNvPr>
          <p:cNvSpPr txBox="1"/>
          <p:nvPr/>
        </p:nvSpPr>
        <p:spPr>
          <a:xfrm>
            <a:off x="9260202" y="402395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+mj-lt"/>
              </a:rPr>
              <a:t>-27%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616487-E94A-7CDD-68E0-45696DF4713A}"/>
              </a:ext>
            </a:extLst>
          </p:cNvPr>
          <p:cNvSpPr txBox="1"/>
          <p:nvPr/>
        </p:nvSpPr>
        <p:spPr>
          <a:xfrm>
            <a:off x="447775" y="16025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9CDECE-7B48-BFD7-74E2-1007189F7DA1}"/>
              </a:ext>
            </a:extLst>
          </p:cNvPr>
          <p:cNvSpPr txBox="1"/>
          <p:nvPr/>
        </p:nvSpPr>
        <p:spPr>
          <a:xfrm>
            <a:off x="5596347" y="16025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408989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7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510812"/>
              </p:ext>
            </p:extLst>
          </p:nvPr>
        </p:nvGraphicFramePr>
        <p:xfrm>
          <a:off x="591791" y="2053233"/>
          <a:ext cx="4824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EA82EA43-C02C-4563-A520-39DAA0326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83160"/>
              </p:ext>
            </p:extLst>
          </p:nvPr>
        </p:nvGraphicFramePr>
        <p:xfrm>
          <a:off x="5560343" y="2053233"/>
          <a:ext cx="4824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F1C2C78-DF89-5DC4-F6FC-D74B4A9E3B14}"/>
              </a:ext>
            </a:extLst>
          </p:cNvPr>
          <p:cNvSpPr txBox="1"/>
          <p:nvPr/>
        </p:nvSpPr>
        <p:spPr>
          <a:xfrm>
            <a:off x="519783" y="158659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99469C-9127-BE48-1574-29EEA9D53D07}"/>
              </a:ext>
            </a:extLst>
          </p:cNvPr>
          <p:cNvSpPr txBox="1"/>
          <p:nvPr/>
        </p:nvSpPr>
        <p:spPr>
          <a:xfrm>
            <a:off x="5488335" y="158659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113425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9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599587"/>
              </p:ext>
            </p:extLst>
          </p:nvPr>
        </p:nvGraphicFramePr>
        <p:xfrm>
          <a:off x="819944" y="1117129"/>
          <a:ext cx="904875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B3FA42BE-CEE7-44C0-8628-F410CEC96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909776"/>
              </p:ext>
            </p:extLst>
          </p:nvPr>
        </p:nvGraphicFramePr>
        <p:xfrm>
          <a:off x="819943" y="4429497"/>
          <a:ext cx="9048749" cy="239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55B358D-D92E-CB70-F879-1316374D2B55}"/>
              </a:ext>
            </a:extLst>
          </p:cNvPr>
          <p:cNvSpPr txBox="1"/>
          <p:nvPr/>
        </p:nvSpPr>
        <p:spPr>
          <a:xfrm rot="16200000">
            <a:off x="-1076545" y="137712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311E6B-9886-95D1-7487-3D438A28F27F}"/>
              </a:ext>
            </a:extLst>
          </p:cNvPr>
          <p:cNvSpPr txBox="1"/>
          <p:nvPr/>
        </p:nvSpPr>
        <p:spPr>
          <a:xfrm rot="16200000">
            <a:off x="-1076544" y="488274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287469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B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496036"/>
              </p:ext>
            </p:extLst>
          </p:nvPr>
        </p:nvGraphicFramePr>
        <p:xfrm>
          <a:off x="454727" y="1070138"/>
          <a:ext cx="102108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4E11452-45FD-40B1-A282-8273AB97A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333728"/>
              </p:ext>
            </p:extLst>
          </p:nvPr>
        </p:nvGraphicFramePr>
        <p:xfrm>
          <a:off x="440638" y="4213473"/>
          <a:ext cx="10191750" cy="260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95DA0A57-A918-965A-85DA-4E42D82ACF3F}"/>
              </a:ext>
            </a:extLst>
          </p:cNvPr>
          <p:cNvSpPr/>
          <p:nvPr/>
        </p:nvSpPr>
        <p:spPr bwMode="auto">
          <a:xfrm>
            <a:off x="3256087" y="2197249"/>
            <a:ext cx="4464496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83790B-603E-3692-C130-D30247BE3F61}"/>
              </a:ext>
            </a:extLst>
          </p:cNvPr>
          <p:cNvSpPr/>
          <p:nvPr/>
        </p:nvSpPr>
        <p:spPr bwMode="auto">
          <a:xfrm>
            <a:off x="3904159" y="2553117"/>
            <a:ext cx="2304256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769B1A-0479-C3B9-3977-22D265E60CDE}"/>
              </a:ext>
            </a:extLst>
          </p:cNvPr>
          <p:cNvSpPr/>
          <p:nvPr/>
        </p:nvSpPr>
        <p:spPr bwMode="auto">
          <a:xfrm>
            <a:off x="1455887" y="4429497"/>
            <a:ext cx="6624736" cy="2671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D77C5B-AF32-6EAA-D801-36CC563E3F31}"/>
              </a:ext>
            </a:extLst>
          </p:cNvPr>
          <p:cNvSpPr/>
          <p:nvPr/>
        </p:nvSpPr>
        <p:spPr bwMode="auto">
          <a:xfrm>
            <a:off x="2824039" y="4861545"/>
            <a:ext cx="3888432" cy="2765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1C7D61-E35D-A98D-F681-CD5DF8FDDF42}"/>
              </a:ext>
            </a:extLst>
          </p:cNvPr>
          <p:cNvSpPr txBox="1"/>
          <p:nvPr/>
        </p:nvSpPr>
        <p:spPr>
          <a:xfrm rot="16200000">
            <a:off x="-1373620" y="137712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1AC147-F125-56E7-892A-0442A9EF3A9A}"/>
              </a:ext>
            </a:extLst>
          </p:cNvPr>
          <p:cNvSpPr txBox="1"/>
          <p:nvPr/>
        </p:nvSpPr>
        <p:spPr>
          <a:xfrm rot="16200000">
            <a:off x="-1373619" y="488274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377105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E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820396"/>
              </p:ext>
            </p:extLst>
          </p:nvPr>
        </p:nvGraphicFramePr>
        <p:xfrm>
          <a:off x="357464" y="1548395"/>
          <a:ext cx="4986855" cy="48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3D6EF06D-ED66-4B27-99D8-78C452E74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31703"/>
              </p:ext>
            </p:extLst>
          </p:nvPr>
        </p:nvGraphicFramePr>
        <p:xfrm>
          <a:off x="5488335" y="1548395"/>
          <a:ext cx="4986855" cy="48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BB7D335-55F0-4AFE-161A-DE5F0377329B}"/>
              </a:ext>
            </a:extLst>
          </p:cNvPr>
          <p:cNvSpPr txBox="1"/>
          <p:nvPr/>
        </p:nvSpPr>
        <p:spPr>
          <a:xfrm>
            <a:off x="233307" y="108673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B6024C-A86A-BFD0-08C4-C621B8D98D0A}"/>
              </a:ext>
            </a:extLst>
          </p:cNvPr>
          <p:cNvSpPr txBox="1"/>
          <p:nvPr/>
        </p:nvSpPr>
        <p:spPr>
          <a:xfrm>
            <a:off x="5416327" y="108673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131698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F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564438"/>
              </p:ext>
            </p:extLst>
          </p:nvPr>
        </p:nvGraphicFramePr>
        <p:xfrm>
          <a:off x="1272382" y="973114"/>
          <a:ext cx="8143874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58AC8445-7495-43B8-B1F6-F7D73F849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315708"/>
              </p:ext>
            </p:extLst>
          </p:nvPr>
        </p:nvGraphicFramePr>
        <p:xfrm>
          <a:off x="1219994" y="4141465"/>
          <a:ext cx="8248650" cy="236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C55281A-3F0D-35F7-496E-8306423F7723}"/>
              </a:ext>
            </a:extLst>
          </p:cNvPr>
          <p:cNvSpPr txBox="1"/>
          <p:nvPr/>
        </p:nvSpPr>
        <p:spPr>
          <a:xfrm rot="16200000">
            <a:off x="-941572" y="94507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38C566-C355-5C9F-D6F5-AABD57BFA022}"/>
              </a:ext>
            </a:extLst>
          </p:cNvPr>
          <p:cNvSpPr txBox="1"/>
          <p:nvPr/>
        </p:nvSpPr>
        <p:spPr>
          <a:xfrm rot="16200000">
            <a:off x="-941571" y="445069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64629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018F8-8F14-48BA-0838-7D7390F9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405161"/>
            <a:ext cx="9618662" cy="4991100"/>
          </a:xfrm>
        </p:spPr>
        <p:txBody>
          <a:bodyPr/>
          <a:lstStyle/>
          <a:p>
            <a:pPr marL="0" indent="0" algn="l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BETEILIGUNG</a:t>
            </a:r>
          </a:p>
          <a:p>
            <a:pPr algn="l">
              <a:spcBef>
                <a:spcPts val="1200"/>
              </a:spcBef>
            </a:pPr>
            <a:r>
              <a:rPr lang="de-DE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Zeitraum 12. – 25. September 2024</a:t>
            </a:r>
            <a:endParaRPr lang="de-DE" sz="2000" dirty="0">
              <a:latin typeface="+mj-lt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de-DE" sz="2000" dirty="0">
                <a:latin typeface="+mj-lt"/>
                <a:cs typeface="Arial" panose="020B0604020202020204" pitchFamily="34" charset="0"/>
              </a:rPr>
              <a:t>83 Teilnehmer</a:t>
            </a:r>
          </a:p>
          <a:p>
            <a:pPr algn="l">
              <a:spcBef>
                <a:spcPts val="1200"/>
              </a:spcBef>
            </a:pPr>
            <a:r>
              <a:rPr lang="de-DE" sz="2000" dirty="0">
                <a:latin typeface="+mj-lt"/>
                <a:cs typeface="Arial" panose="020B0604020202020204" pitchFamily="34" charset="0"/>
              </a:rPr>
              <a:t>Unternehmensstandort: </a:t>
            </a:r>
          </a:p>
          <a:p>
            <a:pPr marL="3051175" indent="0" algn="l">
              <a:buNone/>
            </a:pPr>
            <a:r>
              <a:rPr lang="de-DE" sz="2000" dirty="0">
                <a:latin typeface="+mj-lt"/>
                <a:cs typeface="Arial" panose="020B0604020202020204" pitchFamily="34" charset="0"/>
              </a:rPr>
              <a:t>30 % Friedrich-Breuer-Straße</a:t>
            </a:r>
          </a:p>
          <a:p>
            <a:pPr marL="3051175" indent="0" algn="l">
              <a:buNone/>
            </a:pPr>
            <a:r>
              <a:rPr lang="de-DE" sz="2000" dirty="0">
                <a:latin typeface="+mj-lt"/>
                <a:cs typeface="Arial" panose="020B0604020202020204" pitchFamily="34" charset="0"/>
              </a:rPr>
              <a:t>70 % im näheren Umfeld</a:t>
            </a:r>
          </a:p>
          <a:p>
            <a:pPr algn="l"/>
            <a:endParaRPr lang="de-DE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4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0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79805"/>
              </p:ext>
            </p:extLst>
          </p:nvPr>
        </p:nvGraphicFramePr>
        <p:xfrm>
          <a:off x="663798" y="2164739"/>
          <a:ext cx="4608512" cy="377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1DEB56-A199-44C7-A9B4-F2C166833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328496"/>
              </p:ext>
            </p:extLst>
          </p:nvPr>
        </p:nvGraphicFramePr>
        <p:xfrm>
          <a:off x="5416329" y="2164739"/>
          <a:ext cx="4608512" cy="377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F8F3548-326C-CFB9-A766-F03B83B1B32B}"/>
              </a:ext>
            </a:extLst>
          </p:cNvPr>
          <p:cNvSpPr txBox="1"/>
          <p:nvPr/>
        </p:nvSpPr>
        <p:spPr>
          <a:xfrm>
            <a:off x="663798" y="155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AD39F3-3146-13B6-A238-D06D39016BB2}"/>
              </a:ext>
            </a:extLst>
          </p:cNvPr>
          <p:cNvSpPr txBox="1"/>
          <p:nvPr/>
        </p:nvSpPr>
        <p:spPr>
          <a:xfrm>
            <a:off x="5416329" y="155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52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1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028934"/>
              </p:ext>
            </p:extLst>
          </p:nvPr>
        </p:nvGraphicFramePr>
        <p:xfrm>
          <a:off x="519783" y="2281237"/>
          <a:ext cx="4824536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274927AA-181A-460A-95BA-9CE38B560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02418"/>
              </p:ext>
            </p:extLst>
          </p:nvPr>
        </p:nvGraphicFramePr>
        <p:xfrm>
          <a:off x="5488335" y="2281237"/>
          <a:ext cx="4824537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32448F4-DD9F-726E-2470-051B70D4DB88}"/>
              </a:ext>
            </a:extLst>
          </p:cNvPr>
          <p:cNvSpPr txBox="1"/>
          <p:nvPr/>
        </p:nvSpPr>
        <p:spPr>
          <a:xfrm>
            <a:off x="503130" y="17881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05354-9079-6AA3-F15C-BB02AC1A680B}"/>
              </a:ext>
            </a:extLst>
          </p:cNvPr>
          <p:cNvSpPr txBox="1"/>
          <p:nvPr/>
        </p:nvSpPr>
        <p:spPr>
          <a:xfrm>
            <a:off x="5488335" y="178814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173800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546563"/>
              </p:ext>
            </p:extLst>
          </p:nvPr>
        </p:nvGraphicFramePr>
        <p:xfrm>
          <a:off x="879823" y="2090737"/>
          <a:ext cx="4464496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C5CA3DB1-8CAC-4D1D-89A8-A3575700D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950224"/>
              </p:ext>
            </p:extLst>
          </p:nvPr>
        </p:nvGraphicFramePr>
        <p:xfrm>
          <a:off x="5648296" y="2095500"/>
          <a:ext cx="4464496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80C33A8-5633-09AD-C668-45CB335DF686}"/>
              </a:ext>
            </a:extLst>
          </p:cNvPr>
          <p:cNvSpPr txBox="1"/>
          <p:nvPr/>
        </p:nvSpPr>
        <p:spPr>
          <a:xfrm>
            <a:off x="879820" y="155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E36D3B-5538-6C08-567B-F614CECC2F23}"/>
              </a:ext>
            </a:extLst>
          </p:cNvPr>
          <p:cNvSpPr txBox="1"/>
          <p:nvPr/>
        </p:nvSpPr>
        <p:spPr>
          <a:xfrm>
            <a:off x="5632351" y="155731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258644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45382"/>
              </p:ext>
            </p:extLst>
          </p:nvPr>
        </p:nvGraphicFramePr>
        <p:xfrm>
          <a:off x="1167855" y="2413273"/>
          <a:ext cx="388843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1832123C-9B96-4493-AEDC-DB2D1DF1E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442013"/>
              </p:ext>
            </p:extLst>
          </p:nvPr>
        </p:nvGraphicFramePr>
        <p:xfrm>
          <a:off x="5200303" y="2413273"/>
          <a:ext cx="4176464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C49EB9C-9AE6-EAAA-9862-5DF4159685F0}"/>
              </a:ext>
            </a:extLst>
          </p:cNvPr>
          <p:cNvSpPr txBox="1"/>
          <p:nvPr/>
        </p:nvSpPr>
        <p:spPr>
          <a:xfrm>
            <a:off x="1167855" y="183720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7374C3-C355-5BB1-A4F5-8F6B9F1DDA75}"/>
              </a:ext>
            </a:extLst>
          </p:cNvPr>
          <p:cNvSpPr txBox="1"/>
          <p:nvPr/>
        </p:nvSpPr>
        <p:spPr>
          <a:xfrm>
            <a:off x="5163055" y="183720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77403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C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58051"/>
              </p:ext>
            </p:extLst>
          </p:nvPr>
        </p:nvGraphicFramePr>
        <p:xfrm>
          <a:off x="519784" y="2158511"/>
          <a:ext cx="4824535" cy="428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615AC8E3-62ED-4EF4-AABF-72FEA65CB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444670"/>
              </p:ext>
            </p:extLst>
          </p:nvPr>
        </p:nvGraphicFramePr>
        <p:xfrm>
          <a:off x="5488335" y="2161605"/>
          <a:ext cx="4824536" cy="428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947FA99-F0E8-5088-FC3B-486DD46C1A86}"/>
              </a:ext>
            </a:extLst>
          </p:cNvPr>
          <p:cNvSpPr txBox="1"/>
          <p:nvPr/>
        </p:nvSpPr>
        <p:spPr>
          <a:xfrm rot="18893184">
            <a:off x="3772299" y="528898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existenzbedrohend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C6434D-E987-39E3-985D-AB978BA07A75}"/>
              </a:ext>
            </a:extLst>
          </p:cNvPr>
          <p:cNvSpPr txBox="1"/>
          <p:nvPr/>
        </p:nvSpPr>
        <p:spPr>
          <a:xfrm rot="18893184">
            <a:off x="8738161" y="528898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existenzbedrohend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4B21C-E2E7-5B02-1B5D-2774CBC957FC}"/>
              </a:ext>
            </a:extLst>
          </p:cNvPr>
          <p:cNvSpPr txBox="1"/>
          <p:nvPr/>
        </p:nvSpPr>
        <p:spPr>
          <a:xfrm>
            <a:off x="411769" y="15931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F17094-82C8-01BD-8A8A-4E9BC4BB9E47}"/>
              </a:ext>
            </a:extLst>
          </p:cNvPr>
          <p:cNvSpPr txBox="1"/>
          <p:nvPr/>
        </p:nvSpPr>
        <p:spPr>
          <a:xfrm>
            <a:off x="5488335" y="159310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297003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50409"/>
              </p:ext>
            </p:extLst>
          </p:nvPr>
        </p:nvGraphicFramePr>
        <p:xfrm>
          <a:off x="303759" y="1693193"/>
          <a:ext cx="498427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DA0E7BDA-2DD1-436C-A86F-7E38A9A24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47702"/>
              </p:ext>
            </p:extLst>
          </p:nvPr>
        </p:nvGraphicFramePr>
        <p:xfrm>
          <a:off x="5416327" y="1693193"/>
          <a:ext cx="498427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9018A98-2322-473D-FA3C-8320CA64161A}"/>
              </a:ext>
            </a:extLst>
          </p:cNvPr>
          <p:cNvSpPr txBox="1"/>
          <p:nvPr/>
        </p:nvSpPr>
        <p:spPr>
          <a:xfrm rot="18893184">
            <a:off x="3006308" y="567008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existenzbedrohend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1CC6BD-F8B4-3947-8270-28BE6EE2D5A3}"/>
              </a:ext>
            </a:extLst>
          </p:cNvPr>
          <p:cNvSpPr txBox="1"/>
          <p:nvPr/>
        </p:nvSpPr>
        <p:spPr>
          <a:xfrm rot="18893184">
            <a:off x="8140474" y="567007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existenzbedrohend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717D67-8A20-5F8E-C4DA-359F6514CA33}"/>
              </a:ext>
            </a:extLst>
          </p:cNvPr>
          <p:cNvSpPr txBox="1"/>
          <p:nvPr/>
        </p:nvSpPr>
        <p:spPr>
          <a:xfrm>
            <a:off x="303759" y="120053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07F481-A62D-0727-2D81-C5F6A13B63B5}"/>
              </a:ext>
            </a:extLst>
          </p:cNvPr>
          <p:cNvSpPr txBox="1"/>
          <p:nvPr/>
        </p:nvSpPr>
        <p:spPr>
          <a:xfrm>
            <a:off x="5344319" y="120053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267377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9539"/>
              </p:ext>
            </p:extLst>
          </p:nvPr>
        </p:nvGraphicFramePr>
        <p:xfrm>
          <a:off x="375767" y="1847535"/>
          <a:ext cx="4896544" cy="467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8BED71B3-45DB-4CB4-A998-C1290DB99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955653"/>
              </p:ext>
            </p:extLst>
          </p:nvPr>
        </p:nvGraphicFramePr>
        <p:xfrm>
          <a:off x="5416327" y="1847535"/>
          <a:ext cx="4752528" cy="467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92DA851-A555-01F0-B76F-109F969DB1EF}"/>
              </a:ext>
            </a:extLst>
          </p:cNvPr>
          <p:cNvSpPr txBox="1"/>
          <p:nvPr/>
        </p:nvSpPr>
        <p:spPr>
          <a:xfrm>
            <a:off x="303759" y="13035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Gesamt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2C5424-7B9A-31AC-3207-B421DA8EF146}"/>
              </a:ext>
            </a:extLst>
          </p:cNvPr>
          <p:cNvSpPr txBox="1"/>
          <p:nvPr/>
        </p:nvSpPr>
        <p:spPr>
          <a:xfrm>
            <a:off x="5344319" y="13035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Friedrich-Breuer-Str.</a:t>
            </a:r>
          </a:p>
        </p:txBody>
      </p:sp>
    </p:spTree>
    <p:extLst>
      <p:ext uri="{BB962C8B-B14F-4D97-AF65-F5344CB8AC3E}">
        <p14:creationId xmlns:p14="http://schemas.microsoft.com/office/powerpoint/2010/main" val="1656282735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Benutzerdefiniert</PresentationFormat>
  <Paragraphs>66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Times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 stockhausen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Till Bornstedt</dc:creator>
  <cp:lastModifiedBy>Engmann, Claudia</cp:lastModifiedBy>
  <cp:revision>704</cp:revision>
  <cp:lastPrinted>2023-03-15T11:51:44Z</cp:lastPrinted>
  <dcterms:created xsi:type="dcterms:W3CDTF">2008-12-01T09:21:23Z</dcterms:created>
  <dcterms:modified xsi:type="dcterms:W3CDTF">2024-10-08T13:25:33Z</dcterms:modified>
</cp:coreProperties>
</file>